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9" r:id="rId2"/>
    <p:sldId id="407" r:id="rId3"/>
    <p:sldId id="303" r:id="rId4"/>
    <p:sldId id="444" r:id="rId5"/>
    <p:sldId id="408" r:id="rId6"/>
    <p:sldId id="306" r:id="rId7"/>
    <p:sldId id="305" r:id="rId8"/>
    <p:sldId id="425" r:id="rId9"/>
    <p:sldId id="426" r:id="rId10"/>
    <p:sldId id="419" r:id="rId11"/>
    <p:sldId id="446" r:id="rId12"/>
    <p:sldId id="445" r:id="rId13"/>
    <p:sldId id="448" r:id="rId14"/>
    <p:sldId id="449" r:id="rId15"/>
    <p:sldId id="450" r:id="rId16"/>
    <p:sldId id="451" r:id="rId17"/>
    <p:sldId id="452" r:id="rId18"/>
    <p:sldId id="441" r:id="rId19"/>
    <p:sldId id="409" r:id="rId20"/>
    <p:sldId id="412" r:id="rId21"/>
    <p:sldId id="453" r:id="rId22"/>
    <p:sldId id="443" r:id="rId23"/>
    <p:sldId id="454" r:id="rId24"/>
    <p:sldId id="469" r:id="rId25"/>
    <p:sldId id="420" r:id="rId26"/>
    <p:sldId id="455" r:id="rId27"/>
    <p:sldId id="417" r:id="rId28"/>
    <p:sldId id="456" r:id="rId29"/>
    <p:sldId id="424" r:id="rId30"/>
    <p:sldId id="457" r:id="rId31"/>
    <p:sldId id="421" r:id="rId32"/>
    <p:sldId id="458" r:id="rId33"/>
    <p:sldId id="423" r:id="rId34"/>
    <p:sldId id="460" r:id="rId35"/>
    <p:sldId id="459" r:id="rId36"/>
    <p:sldId id="461" r:id="rId37"/>
    <p:sldId id="470" r:id="rId38"/>
    <p:sldId id="462" r:id="rId39"/>
    <p:sldId id="463" r:id="rId40"/>
    <p:sldId id="464" r:id="rId41"/>
    <p:sldId id="471" r:id="rId42"/>
    <p:sldId id="465" r:id="rId43"/>
    <p:sldId id="466" r:id="rId44"/>
    <p:sldId id="467" r:id="rId45"/>
    <p:sldId id="468" r:id="rId46"/>
    <p:sldId id="472" r:id="rId47"/>
    <p:sldId id="473" r:id="rId48"/>
    <p:sldId id="475" r:id="rId49"/>
    <p:sldId id="474" r:id="rId50"/>
    <p:sldId id="476" r:id="rId51"/>
    <p:sldId id="493" r:id="rId52"/>
    <p:sldId id="477" r:id="rId53"/>
    <p:sldId id="479" r:id="rId54"/>
    <p:sldId id="478" r:id="rId55"/>
    <p:sldId id="480" r:id="rId56"/>
    <p:sldId id="481" r:id="rId57"/>
    <p:sldId id="482" r:id="rId58"/>
    <p:sldId id="484" r:id="rId59"/>
    <p:sldId id="486" r:id="rId60"/>
    <p:sldId id="485" r:id="rId61"/>
    <p:sldId id="487" r:id="rId62"/>
    <p:sldId id="488" r:id="rId63"/>
    <p:sldId id="489" r:id="rId64"/>
    <p:sldId id="494" r:id="rId65"/>
    <p:sldId id="490" r:id="rId66"/>
    <p:sldId id="491" r:id="rId67"/>
    <p:sldId id="492" r:id="rId68"/>
    <p:sldId id="496" r:id="rId69"/>
    <p:sldId id="498" r:id="rId70"/>
    <p:sldId id="499" r:id="rId71"/>
    <p:sldId id="500" r:id="rId72"/>
    <p:sldId id="497" r:id="rId73"/>
    <p:sldId id="501" r:id="rId74"/>
    <p:sldId id="502" r:id="rId75"/>
    <p:sldId id="503" r:id="rId76"/>
    <p:sldId id="504" r:id="rId77"/>
    <p:sldId id="506" r:id="rId78"/>
    <p:sldId id="505" r:id="rId79"/>
    <p:sldId id="507" r:id="rId80"/>
    <p:sldId id="495" r:id="rId81"/>
    <p:sldId id="508" r:id="rId82"/>
    <p:sldId id="509" r:id="rId83"/>
    <p:sldId id="510" r:id="rId84"/>
    <p:sldId id="512" r:id="rId85"/>
    <p:sldId id="439" r:id="rId86"/>
    <p:sldId id="440" r:id="rId87"/>
    <p:sldId id="513" r:id="rId88"/>
    <p:sldId id="515" r:id="rId89"/>
    <p:sldId id="511" r:id="rId90"/>
    <p:sldId id="517" r:id="rId91"/>
    <p:sldId id="391" r:id="rId92"/>
    <p:sldId id="516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77C1F5-C894-2047-8A18-F4CC172F8804}">
          <p14:sldIdLst>
            <p14:sldId id="259"/>
            <p14:sldId id="407"/>
            <p14:sldId id="303"/>
            <p14:sldId id="444"/>
            <p14:sldId id="408"/>
            <p14:sldId id="306"/>
            <p14:sldId id="305"/>
            <p14:sldId id="425"/>
            <p14:sldId id="426"/>
            <p14:sldId id="419"/>
            <p14:sldId id="446"/>
            <p14:sldId id="445"/>
            <p14:sldId id="448"/>
          </p14:sldIdLst>
        </p14:section>
        <p14:section name="Part 0" id="{7084C033-A725-4844-9452-153CB4A9CD70}">
          <p14:sldIdLst>
            <p14:sldId id="449"/>
            <p14:sldId id="450"/>
            <p14:sldId id="451"/>
            <p14:sldId id="452"/>
          </p14:sldIdLst>
        </p14:section>
        <p14:section name="Part 1" id="{8A484A26-A2AC-3A46-BBFA-01A1C2093A42}">
          <p14:sldIdLst>
            <p14:sldId id="441"/>
            <p14:sldId id="409"/>
            <p14:sldId id="412"/>
            <p14:sldId id="453"/>
            <p14:sldId id="443"/>
            <p14:sldId id="454"/>
            <p14:sldId id="469"/>
            <p14:sldId id="420"/>
            <p14:sldId id="455"/>
            <p14:sldId id="417"/>
            <p14:sldId id="456"/>
            <p14:sldId id="424"/>
            <p14:sldId id="457"/>
            <p14:sldId id="421"/>
            <p14:sldId id="458"/>
            <p14:sldId id="423"/>
            <p14:sldId id="460"/>
            <p14:sldId id="459"/>
            <p14:sldId id="461"/>
            <p14:sldId id="470"/>
            <p14:sldId id="462"/>
            <p14:sldId id="463"/>
            <p14:sldId id="464"/>
            <p14:sldId id="471"/>
            <p14:sldId id="465"/>
            <p14:sldId id="466"/>
            <p14:sldId id="467"/>
            <p14:sldId id="468"/>
          </p14:sldIdLst>
        </p14:section>
        <p14:section name="Part 2" id="{C6580853-8281-FB4B-81A9-E1E097EE53C1}">
          <p14:sldIdLst>
            <p14:sldId id="472"/>
            <p14:sldId id="473"/>
            <p14:sldId id="475"/>
            <p14:sldId id="474"/>
            <p14:sldId id="476"/>
            <p14:sldId id="493"/>
            <p14:sldId id="477"/>
            <p14:sldId id="479"/>
            <p14:sldId id="478"/>
            <p14:sldId id="480"/>
            <p14:sldId id="481"/>
            <p14:sldId id="482"/>
            <p14:sldId id="484"/>
            <p14:sldId id="486"/>
            <p14:sldId id="485"/>
            <p14:sldId id="487"/>
            <p14:sldId id="488"/>
            <p14:sldId id="489"/>
            <p14:sldId id="494"/>
            <p14:sldId id="490"/>
          </p14:sldIdLst>
        </p14:section>
        <p14:section name="Part 3" id="{4526F88D-23E8-E74D-BC44-EB5819096AF5}">
          <p14:sldIdLst>
            <p14:sldId id="491"/>
            <p14:sldId id="492"/>
            <p14:sldId id="496"/>
            <p14:sldId id="498"/>
            <p14:sldId id="499"/>
            <p14:sldId id="500"/>
            <p14:sldId id="497"/>
            <p14:sldId id="501"/>
            <p14:sldId id="502"/>
            <p14:sldId id="503"/>
            <p14:sldId id="504"/>
            <p14:sldId id="506"/>
            <p14:sldId id="505"/>
            <p14:sldId id="507"/>
            <p14:sldId id="495"/>
            <p14:sldId id="508"/>
            <p14:sldId id="509"/>
            <p14:sldId id="510"/>
          </p14:sldIdLst>
        </p14:section>
        <p14:section name="Java" id="{97F06C25-D887-F54D-B5E4-A4778E122B7F}">
          <p14:sldIdLst>
            <p14:sldId id="512"/>
            <p14:sldId id="439"/>
            <p14:sldId id="440"/>
            <p14:sldId id="513"/>
            <p14:sldId id="515"/>
            <p14:sldId id="511"/>
          </p14:sldIdLst>
        </p14:section>
        <p14:section name="Part Next" id="{81FE1622-46E0-F04D-97EB-2DC181B5F863}">
          <p14:sldIdLst>
            <p14:sldId id="517"/>
            <p14:sldId id="391"/>
            <p14:sldId id="516"/>
          </p14:sldIdLst>
        </p14:section>
        <p14:section name="other" id="{29268416-0E75-0B40-A518-5069EF2F4C7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3A10"/>
    <a:srgbClr val="008000"/>
    <a:srgbClr val="FFFF00"/>
    <a:srgbClr val="F5F8FA"/>
    <a:srgbClr val="649DAA"/>
    <a:srgbClr val="6488AA"/>
    <a:srgbClr val="90A5AA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27"/>
    <p:restoredTop sz="94822"/>
  </p:normalViewPr>
  <p:slideViewPr>
    <p:cSldViewPr snapToGrid="0">
      <p:cViewPr varScale="1">
        <p:scale>
          <a:sx n="221" d="100"/>
          <a:sy n="221" d="100"/>
        </p:scale>
        <p:origin x="20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032F-900B-A54D-8943-ABF9E42DB867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306F-8FB2-5D4C-B490-0B8DC0530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chatgpt.com</a:t>
            </a:r>
            <a:r>
              <a:rPr lang="en-US" dirty="0"/>
              <a:t>/c/724739f2-321d-455b-b882-84645a21c626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8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65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3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59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6CC67-5AF2-80EA-435D-C9A98E743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E1DC3-0379-D055-6C38-BC8E79AA7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FD02A-9746-FBA7-C671-08363D262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D4B97-7567-685E-5AC6-BB488601F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4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0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6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E3688-70AE-5245-DCAD-9D33FE1E8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C5E88-4618-F6BD-790F-C308A024B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9A52E-E83A-AA53-510A-A98409278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48A8F-00C4-67AC-F1B4-F0996C7D8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95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3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5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529B-05D2-B090-98FF-8CED999A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534F-B3C3-D98B-F7C5-EC166921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3D45-C18C-AC0F-AD31-448F5C4D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BB3B-4989-298B-0D83-8F929F6E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3C37-CC34-529B-51B2-D6BFA1C9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7076-962A-A610-77B2-73081C3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03670-6366-73AD-79CD-2C62DC0ED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F8EC-A87A-CC22-31C7-F62578F7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D19F2-01D5-98ED-AEA9-DCBEF770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ED6F-73E9-CDCD-9064-123E4E9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22F86-A9AC-A302-0402-E35BBC3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A8125-8C1F-1323-15ED-F704D99A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975E-BC94-7820-05C3-30D6757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0C03-F8E0-CAD5-6CF8-24E1F5D7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DCFE-C0DE-BAFC-F20B-0B47D6FA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4E12-0672-DB54-3A6C-C27E088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B362-CC6A-1E4D-F2A1-6B7250CF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FC04-CBFA-9DA1-C99C-B4B68241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F2D1-CC38-662B-5AC7-8EECD48A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6185-99F4-8BE4-2744-AD34EBF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20BD-DC7F-B736-D0B8-387705A2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74E3-F316-1BBC-A3AE-B5B5A541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0EAE-AF40-BF33-2A17-8A03165D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6769-CDA8-6F48-F4FD-318F3E4A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8A05-868E-6D41-CC20-7A1B880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CCA3-3484-D299-0EC7-9912110A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51B2-1EF1-C621-8345-0B20BED6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1E18-BC3A-59FA-89C5-5562FEF4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6D9B3-590D-F67F-BD8B-90032BE0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CBB3-65DF-E329-0746-7F04EF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4AEA-CD0A-5EE7-4345-E74E75D2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1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8B8-98CF-41BA-F19E-B7CA13B5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22FAF-2415-322F-0AC2-428CFA7C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F9FC-5EBF-B382-283E-400CC1E48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7F0A-4FE6-C5D7-63AB-1469FDD99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53F5-75A1-FD5B-A3AA-5698250F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D11B-A171-FC0C-2C09-C9596E9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9906-6D13-7FC9-EF68-9BA6C8B4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8FAE5-45AB-8401-4A78-FFE93CE7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0889-A894-3898-D5FD-A98E0F5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6AA6E-5A36-B06D-2F0E-DE58C48B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7360B-0001-4E34-D4F1-1D36726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C807D-B60B-C66D-69D6-1D90A08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7DE44-555E-8A44-6685-70B92E7F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6D830-CB91-2EFD-4134-6E5B0A5D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2DBB-CEA2-33E1-90BD-CFBB5370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29F1-1B21-5335-DE84-7417042D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D6D-BB03-BF6C-3EBA-ED99749F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74E6C-ADCC-881A-1029-18CAA216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F31E-D46B-6CFF-51A9-61C3A58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11E2-285D-C2C9-AB1A-A4326066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EC836-C4F1-EC7A-FAC2-31EA1866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8BA6-BDAC-480C-EF8B-A6E5DC69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00E9E-351F-90DD-A13E-224871DF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611DB-A6B9-4879-F5F8-F2B6839CC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20985-A3D4-2253-9319-E66B48EF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DAFC2-CE46-B87E-1BD8-D7D7ED74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C42F-8920-7B0C-5213-9051BC4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759F0-699F-B2EA-CF34-4D3B7ADF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2440-881D-574B-EEEF-48406C9E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15E72-1716-A64D-1D58-AD7ADD9A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3DABD-AC84-4D4B-860C-DBD95A52CCF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F04BD-F61E-A887-BAC8-E51346F4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C9E-7BC3-42B0-B4B3-A8232F2C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/Talks/blob/master/TddWithChatGp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llewellynfalco/Downloads/recordings/vlc-record-2024-03-28-01h45m59s-Blue%20Eye%20Samurai%201x8%20-%20Release%20by%20Wentworth_Miller-.mp4" TargetMode="External"/><Relationship Id="rId1" Type="http://schemas.microsoft.com/office/2007/relationships/media" Target="file:////Users/llewellynfalco/Downloads/recordings/vlc-record-2024-03-28-01h45m59s-Blue%20Eye%20Samurai%201x8%20-%20Release%20by%20Wentworth_Miller-.mp4" TargetMode="Externa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B675-59B2-FA46-5456-8E10C758C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with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716A4-567C-F08F-1079-5AEC37EAD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5747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10020189" y="2220136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9522780" y="2593771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10305121" y="2984753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9162240" y="3091485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08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0EA30-5AC5-2E63-CA3C-E188A5563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71189-CA06-653B-B7B7-D61C9295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22" y="289028"/>
            <a:ext cx="10186630" cy="629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1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8A382-B366-4DFD-B4DE-3DB3D087D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2" y="200656"/>
            <a:ext cx="6973529" cy="42580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B467B4-6A2C-F5B0-515C-3191667D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29" y="2255360"/>
            <a:ext cx="68834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17A2E-EF83-A9F6-C867-D9428E66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E071A-93B9-7D61-0415-9EC8030A17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2342" y="450717"/>
            <a:ext cx="6973529" cy="3757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FBBC47-3EF8-E7FD-83AF-FF404E22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35532" y="2255360"/>
            <a:ext cx="3244593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2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BE1EA-F2AE-F49E-8848-193DA640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B04504-0492-9B71-9B23-177F8704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E09AFD7-EAE2-ED77-ED06-532608090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191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CF35CC39-F80E-DD46-1F2E-F6EE5442C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0"/>
            <a:ext cx="8141110" cy="24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69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30911-A704-AABC-9996-BC3DD76E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99B607E-FDC9-D2FE-E280-58E84066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-11257937"/>
            <a:ext cx="8141110" cy="24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7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D6F4E-7C09-8E36-B62D-6C2027FE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55" y="481167"/>
            <a:ext cx="2901541" cy="5450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D0570-3F18-9785-2C7A-072FFB04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382844"/>
            <a:ext cx="4315926" cy="56592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2332E44-F535-3F9C-8605-AB1D14883607}"/>
              </a:ext>
            </a:extLst>
          </p:cNvPr>
          <p:cNvGrpSpPr/>
          <p:nvPr/>
        </p:nvGrpSpPr>
        <p:grpSpPr>
          <a:xfrm>
            <a:off x="480755" y="226142"/>
            <a:ext cx="3078522" cy="6007510"/>
            <a:chOff x="480755" y="226142"/>
            <a:chExt cx="3078522" cy="60075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6A256B-FC2A-5E14-372D-49595463398F}"/>
                </a:ext>
              </a:extLst>
            </p:cNvPr>
            <p:cNvCxnSpPr>
              <a:cxnSpLocks/>
            </p:cNvCxnSpPr>
            <p:nvPr/>
          </p:nvCxnSpPr>
          <p:spPr>
            <a:xfrm>
              <a:off x="480755" y="226142"/>
              <a:ext cx="3078522" cy="600751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DE6F2F0-087C-51BA-E3C9-D6D1685D2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755" y="226142"/>
              <a:ext cx="3078522" cy="600751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5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8633840" y="3055365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8136431" y="3429000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8918772" y="3819982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7775891" y="3926714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8259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44" y="2649422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err="1"/>
              <a:t>Hackea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(Hack + Ikea)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 descr="A room with a tv and a wall&#10;&#10;Description automatically generated with medium confidence">
            <a:extLst>
              <a:ext uri="{FF2B5EF4-FFF2-40B4-BE49-F238E27FC236}">
                <a16:creationId xmlns:a16="http://schemas.microsoft.com/office/drawing/2014/main" id="{8D421BB8-391D-9B60-00D5-6C0595E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2" y="0"/>
            <a:ext cx="678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8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https://github.com/isidore/Talks/blob/master/TddWithChatGpt</a:t>
            </a:r>
            <a:endParaRPr lang="en-US" sz="1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110917-70A4-63F4-6834-17303224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5891842" cy="58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1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n IKEA-style assembly manual page for a dresser. The page features clear, step-by-step instructions using simple line drawings and numbered steps. It includes an isometric view of a wooden dresser with multiple drawers, showing parts being assembled. The page has small diagrams for tools like a screwdriver and dowels, and includes labels and short textual instructions in a clean, minimalist design, resembling typical flat-pack furniture instructions.">
            <a:extLst>
              <a:ext uri="{FF2B5EF4-FFF2-40B4-BE49-F238E27FC236}">
                <a16:creationId xmlns:a16="http://schemas.microsoft.com/office/drawing/2014/main" id="{E7C0E0AC-F3BB-C329-D9D2-92E2EFA3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2" y="374713"/>
            <a:ext cx="5649013" cy="56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 required</a:t>
            </a:r>
          </a:p>
        </p:txBody>
      </p:sp>
    </p:spTree>
    <p:extLst>
      <p:ext uri="{BB962C8B-B14F-4D97-AF65-F5344CB8AC3E}">
        <p14:creationId xmlns:p14="http://schemas.microsoft.com/office/powerpoint/2010/main" val="3415081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C3D6B2-7B09-7F9C-25BA-799658F57A23}"/>
              </a:ext>
            </a:extLst>
          </p:cNvPr>
          <p:cNvSpPr txBox="1"/>
          <p:nvPr/>
        </p:nvSpPr>
        <p:spPr>
          <a:xfrm>
            <a:off x="727587" y="2143433"/>
            <a:ext cx="100682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Ink Free" panose="03080402000500000000" pitchFamily="66" charset="0"/>
              </a:rPr>
              <a:t>“All the stuff to </a:t>
            </a:r>
          </a:p>
          <a:p>
            <a:pPr algn="ctr"/>
            <a:r>
              <a:rPr lang="en-US" sz="4000" dirty="0">
                <a:latin typeface="Ink Free" panose="03080402000500000000" pitchFamily="66" charset="0"/>
              </a:rPr>
              <a:t>get computers to do stuff, </a:t>
            </a:r>
            <a:br>
              <a:rPr lang="en-US" sz="4000" dirty="0">
                <a:latin typeface="Ink Free" panose="03080402000500000000" pitchFamily="66" charset="0"/>
              </a:rPr>
            </a:br>
            <a:r>
              <a:rPr lang="en-US" sz="4000" dirty="0">
                <a:latin typeface="Ink Free" panose="03080402000500000000" pitchFamily="66" charset="0"/>
              </a:rPr>
              <a:t>other than the coding…”</a:t>
            </a:r>
          </a:p>
          <a:p>
            <a:pPr algn="r"/>
            <a:r>
              <a:rPr lang="en-US" sz="4000" dirty="0">
                <a:latin typeface="Ink Free" panose="03080402000500000000" pitchFamily="66" charset="0"/>
              </a:rPr>
              <a:t>- Jim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DEA3C-686B-0885-767A-D176C1178FC1}"/>
              </a:ext>
            </a:extLst>
          </p:cNvPr>
          <p:cNvSpPr txBox="1"/>
          <p:nvPr/>
        </p:nvSpPr>
        <p:spPr>
          <a:xfrm>
            <a:off x="534929" y="6263976"/>
            <a:ext cx="1006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Editing vs. Writing</a:t>
            </a:r>
          </a:p>
        </p:txBody>
      </p:sp>
    </p:spTree>
    <p:extLst>
      <p:ext uri="{BB962C8B-B14F-4D97-AF65-F5344CB8AC3E}">
        <p14:creationId xmlns:p14="http://schemas.microsoft.com/office/powerpoint/2010/main" val="214285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6F81E5-DAF6-2FA8-8AA1-4C6216EDB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81773"/>
              </p:ext>
            </p:extLst>
          </p:nvPr>
        </p:nvGraphicFramePr>
        <p:xfrm>
          <a:off x="5115644" y="2293449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D00A30D-4C87-08B3-6C9F-70302F6BF13A}"/>
              </a:ext>
            </a:extLst>
          </p:cNvPr>
          <p:cNvGrpSpPr/>
          <p:nvPr/>
        </p:nvGrpSpPr>
        <p:grpSpPr>
          <a:xfrm>
            <a:off x="836269" y="1935138"/>
            <a:ext cx="10377443" cy="2768110"/>
            <a:chOff x="836269" y="1935138"/>
            <a:chExt cx="10377443" cy="27681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B986D0-80AB-D7CB-0690-FEAD520F6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1F5B444-A985-2A59-3600-D3DE8F24FB21}"/>
                </a:ext>
              </a:extLst>
            </p:cNvPr>
            <p:cNvSpPr txBox="1"/>
            <p:nvPr/>
          </p:nvSpPr>
          <p:spPr>
            <a:xfrm>
              <a:off x="8964604" y="3995362"/>
              <a:ext cx="2080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58B355-6F24-E8F3-262B-2552B519F1A3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982600-1890-5838-5DCD-A496CE5C7724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CBFCA0-B386-9C49-1F81-F369888CF897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5619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CB6FD-91C0-4188-B05A-E28622B8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F6C5A1-DBBD-C2B1-C38C-90F36ECC3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Let’s</a:t>
            </a:r>
            <a:br>
              <a:rPr lang="en-US" sz="28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/>
              <a:t>Write a test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3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A5C3C-C8BF-8418-A148-AC2599076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05A9FA-F5C8-9E65-F0B4-6D1C344D28ED}"/>
              </a:ext>
            </a:extLst>
          </p:cNvPr>
          <p:cNvSpPr txBox="1"/>
          <p:nvPr/>
        </p:nvSpPr>
        <p:spPr>
          <a:xfrm>
            <a:off x="4880186" y="346229"/>
            <a:ext cx="2431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Data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97F27-D4B7-0A1E-D36E-661A0AAEFE49}"/>
              </a:ext>
            </a:extLst>
          </p:cNvPr>
          <p:cNvSpPr txBox="1"/>
          <p:nvPr/>
        </p:nvSpPr>
        <p:spPr>
          <a:xfrm>
            <a:off x="3583200" y="1339692"/>
            <a:ext cx="5025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One         </a:t>
            </a:r>
            <a:r>
              <a:rPr lang="en-US" sz="2800" strike="sngStrike" dirty="0">
                <a:solidFill>
                  <a:srgbClr val="FF0000"/>
                </a:solidFill>
                <a:effectLst/>
              </a:rPr>
              <a:t>too</a:t>
            </a:r>
            <a:r>
              <a:rPr lang="en-US" sz="2800" dirty="0">
                <a:solidFill>
                  <a:srgbClr val="FF0000"/>
                </a:solidFill>
                <a:effectLst/>
              </a:rPr>
              <a:t>          </a:t>
            </a:r>
            <a:r>
              <a:rPr lang="en-US" sz="2800" b="1" dirty="0">
                <a:solidFill>
                  <a:srgbClr val="008000"/>
                </a:solidFill>
                <a:effectLst/>
              </a:rPr>
              <a:t>two           </a:t>
            </a:r>
            <a:r>
              <a:rPr lang="en-US" sz="2800" dirty="0"/>
              <a:t>three.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AE81F9-1B8F-C5DE-DAFE-8A902B5FF460}"/>
              </a:ext>
            </a:extLst>
          </p:cNvPr>
          <p:cNvSpPr/>
          <p:nvPr/>
        </p:nvSpPr>
        <p:spPr>
          <a:xfrm>
            <a:off x="3352800" y="1185333"/>
            <a:ext cx="5444067" cy="83820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014640-026C-FFE6-83FF-C64760C89AD8}"/>
              </a:ext>
            </a:extLst>
          </p:cNvPr>
          <p:cNvCxnSpPr/>
          <p:nvPr/>
        </p:nvCxnSpPr>
        <p:spPr>
          <a:xfrm>
            <a:off x="4572000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9AC442-DB25-E274-DE7B-F1FC902E2221}"/>
              </a:ext>
            </a:extLst>
          </p:cNvPr>
          <p:cNvCxnSpPr/>
          <p:nvPr/>
        </p:nvCxnSpPr>
        <p:spPr>
          <a:xfrm>
            <a:off x="5884333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C2A7B1-98A3-B56F-F420-6F4EDA6548E1}"/>
              </a:ext>
            </a:extLst>
          </p:cNvPr>
          <p:cNvCxnSpPr/>
          <p:nvPr/>
        </p:nvCxnSpPr>
        <p:spPr>
          <a:xfrm>
            <a:off x="7171267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08E8A0-17C6-C82C-E12A-9323E5CC986F}"/>
              </a:ext>
            </a:extLst>
          </p:cNvPr>
          <p:cNvCxnSpPr/>
          <p:nvPr/>
        </p:nvCxnSpPr>
        <p:spPr>
          <a:xfrm flipV="1">
            <a:off x="3081867" y="2023533"/>
            <a:ext cx="838200" cy="98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4C0936-5E13-715E-6DA9-7F6D04330997}"/>
              </a:ext>
            </a:extLst>
          </p:cNvPr>
          <p:cNvSpPr txBox="1"/>
          <p:nvPr/>
        </p:nvSpPr>
        <p:spPr>
          <a:xfrm>
            <a:off x="2590800" y="3021744"/>
            <a:ext cx="6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076E09-1942-749A-1831-5A89AD84B20D}"/>
              </a:ext>
            </a:extLst>
          </p:cNvPr>
          <p:cNvCxnSpPr>
            <a:cxnSpLocks/>
          </p:cNvCxnSpPr>
          <p:nvPr/>
        </p:nvCxnSpPr>
        <p:spPr>
          <a:xfrm flipH="1" flipV="1">
            <a:off x="7975600" y="2017271"/>
            <a:ext cx="673100" cy="98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97068F-929E-8520-5A40-8950036097E0}"/>
              </a:ext>
            </a:extLst>
          </p:cNvPr>
          <p:cNvSpPr txBox="1"/>
          <p:nvPr/>
        </p:nvSpPr>
        <p:spPr>
          <a:xfrm>
            <a:off x="8310034" y="3021744"/>
            <a:ext cx="6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BF6FDE-1108-F4A9-02D5-2A3A1ACE3A8E}"/>
              </a:ext>
            </a:extLst>
          </p:cNvPr>
          <p:cNvCxnSpPr>
            <a:cxnSpLocks/>
          </p:cNvCxnSpPr>
          <p:nvPr/>
        </p:nvCxnSpPr>
        <p:spPr>
          <a:xfrm flipV="1">
            <a:off x="5020734" y="2017271"/>
            <a:ext cx="327766" cy="1036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684D03-01B9-E894-AFC1-DD4852FA3A75}"/>
              </a:ext>
            </a:extLst>
          </p:cNvPr>
          <p:cNvSpPr txBox="1"/>
          <p:nvPr/>
        </p:nvSpPr>
        <p:spPr>
          <a:xfrm>
            <a:off x="4525085" y="3021744"/>
            <a:ext cx="99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Remove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C8BB1C-07A9-2BD9-088C-B7711AE9C086}"/>
              </a:ext>
            </a:extLst>
          </p:cNvPr>
          <p:cNvCxnSpPr>
            <a:cxnSpLocks/>
          </p:cNvCxnSpPr>
          <p:nvPr/>
        </p:nvCxnSpPr>
        <p:spPr>
          <a:xfrm flipH="1" flipV="1">
            <a:off x="6501046" y="1993402"/>
            <a:ext cx="183737" cy="1060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3B0AC9-6A73-176B-DA4D-71C138C20639}"/>
              </a:ext>
            </a:extLst>
          </p:cNvPr>
          <p:cNvSpPr txBox="1"/>
          <p:nvPr/>
        </p:nvSpPr>
        <p:spPr>
          <a:xfrm>
            <a:off x="6449167" y="3021744"/>
            <a:ext cx="5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Add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983580-2866-E4DF-5F9F-9E406F26A495}"/>
              </a:ext>
            </a:extLst>
          </p:cNvPr>
          <p:cNvCxnSpPr>
            <a:cxnSpLocks/>
          </p:cNvCxnSpPr>
          <p:nvPr/>
        </p:nvCxnSpPr>
        <p:spPr>
          <a:xfrm>
            <a:off x="2379811" y="1185333"/>
            <a:ext cx="947107" cy="31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D94D0-117F-D710-5A0F-BC35FF86B076}"/>
              </a:ext>
            </a:extLst>
          </p:cNvPr>
          <p:cNvSpPr txBox="1"/>
          <p:nvPr/>
        </p:nvSpPr>
        <p:spPr>
          <a:xfrm>
            <a:off x="1664622" y="1000667"/>
            <a:ext cx="6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D381CC-24E0-F215-A104-4F7989F4399F}"/>
              </a:ext>
            </a:extLst>
          </p:cNvPr>
          <p:cNvSpPr txBox="1"/>
          <p:nvPr/>
        </p:nvSpPr>
        <p:spPr>
          <a:xfrm>
            <a:off x="2729236" y="3997617"/>
            <a:ext cx="91664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</a:t>
            </a:r>
            <a:r>
              <a:rPr lang="en-US" i="1" dirty="0">
                <a:solidFill>
                  <a:srgbClr val="8C8C8C"/>
                </a:solidFill>
              </a:rPr>
              <a:t>C</a:t>
            </a:r>
            <a:r>
              <a:rPr lang="en-US" i="1" dirty="0">
                <a:solidFill>
                  <a:srgbClr val="8C8C8C"/>
                </a:solidFill>
                <a:effectLst/>
              </a:rPr>
              <a:t>heck that there are 4 parts in the line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first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second parts of the line is removed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third parts of the line is added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fourth parts of the line is unchanged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3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  <p:bldP spid="19" grpId="0"/>
      <p:bldP spid="22" grpId="0"/>
      <p:bldP spid="25" grpId="0"/>
      <p:bldP spid="28" grpId="0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GitHub Co-pilot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really good autocomplete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2050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7E2B8141-D42F-42D2-4BFD-ADE42F46F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F747FAC-023E-A55F-F3AC-7A7494A84DB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139DD-1AAF-4AEC-426C-3750B0C050D7}"/>
              </a:ext>
            </a:extLst>
          </p:cNvPr>
          <p:cNvSpPr txBox="1"/>
          <p:nvPr/>
        </p:nvSpPr>
        <p:spPr>
          <a:xfrm rot="1222727">
            <a:off x="5114194" y="2737542"/>
            <a:ext cx="7343036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4000" b="1" dirty="0"/>
              <a:t>I can |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complete your thoughts.</a:t>
            </a:r>
          </a:p>
        </p:txBody>
      </p:sp>
    </p:spTree>
    <p:extLst>
      <p:ext uri="{BB962C8B-B14F-4D97-AF65-F5344CB8AC3E}">
        <p14:creationId xmlns:p14="http://schemas.microsoft.com/office/powerpoint/2010/main" val="1218155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1E18A9-8CF0-DC28-AA92-E370D53AAC9B}"/>
              </a:ext>
            </a:extLst>
          </p:cNvPr>
          <p:cNvSpPr txBox="1"/>
          <p:nvPr/>
        </p:nvSpPr>
        <p:spPr>
          <a:xfrm>
            <a:off x="1002889" y="1443841"/>
            <a:ext cx="99010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test_simple_replace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"one "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"too "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"two "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"three."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there are 4 parts in the line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80"/>
                </a:solidFill>
                <a:effectLst/>
              </a:rPr>
              <a:t>len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1750EB"/>
                </a:solidFill>
                <a:effectLst/>
              </a:rPr>
              <a:t>4</a:t>
            </a:r>
            <a:br>
              <a:rPr lang="en-US" dirty="0">
                <a:solidFill>
                  <a:srgbClr val="1750EB"/>
                </a:solidFill>
                <a:effectLst/>
              </a:rPr>
            </a:br>
            <a:r>
              <a:rPr lang="en-US" dirty="0">
                <a:solidFill>
                  <a:srgbClr val="1750EB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first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0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is_unchanged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second parts of the line is removed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is_removed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third parts of the line is added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2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is_added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fourth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3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is_unchanged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88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0DD25C-3691-3448-7BB0-DE12B32AF0F3}"/>
              </a:ext>
            </a:extLst>
          </p:cNvPr>
          <p:cNvSpPr/>
          <p:nvPr/>
        </p:nvSpPr>
        <p:spPr>
          <a:xfrm>
            <a:off x="2315143" y="1866292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19617-3355-2C37-3000-31F6B136093E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337DA-1165-4A0F-1D3D-859DF9161EF7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28837-AD21-913A-397E-213DD185C1F2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DEC5-7A20-6BD8-DDF6-D29A3802C16D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56DCF-4F5F-D66D-19A8-564E94547B99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EB0AC-F8AE-78D3-6880-74B03E5173C7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</p:spTree>
    <p:extLst>
      <p:ext uri="{BB962C8B-B14F-4D97-AF65-F5344CB8AC3E}">
        <p14:creationId xmlns:p14="http://schemas.microsoft.com/office/powerpoint/2010/main" val="2524844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6FBF84-C3EF-9E11-961B-1F4764358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67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Multi-step Prompt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Here’s the plan, </a:t>
            </a:r>
            <a:br>
              <a:rPr lang="en-US" sz="3100" b="1" dirty="0">
                <a:latin typeface="Ink Free" panose="03080402000500000000" pitchFamily="66" charset="0"/>
              </a:rPr>
            </a:br>
            <a:r>
              <a:rPr lang="en-US" sz="3100" b="1" dirty="0">
                <a:latin typeface="Ink Free" panose="03080402000500000000" pitchFamily="66" charset="0"/>
              </a:rPr>
              <a:t>Here’s the details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Today is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Oct 16th 2024 – 1:30 pm PST</a:t>
            </a:r>
          </a:p>
        </p:txBody>
      </p:sp>
    </p:spTree>
    <p:extLst>
      <p:ext uri="{BB962C8B-B14F-4D97-AF65-F5344CB8AC3E}">
        <p14:creationId xmlns:p14="http://schemas.microsoft.com/office/powerpoint/2010/main" val="268656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5730E-F4C1-02C0-ED3B-6DC73F514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64881-10B3-2060-ABC4-7EB74B627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86B525-6C1D-501C-75B3-34AA8245ECCB}"/>
              </a:ext>
            </a:extLst>
          </p:cNvPr>
          <p:cNvSpPr/>
          <p:nvPr/>
        </p:nvSpPr>
        <p:spPr>
          <a:xfrm>
            <a:off x="3623530" y="2977116"/>
            <a:ext cx="1458833" cy="4306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B16626-20BF-81B2-5B37-9507CB1000F7}"/>
              </a:ext>
            </a:extLst>
          </p:cNvPr>
          <p:cNvSpPr/>
          <p:nvPr/>
        </p:nvSpPr>
        <p:spPr>
          <a:xfrm>
            <a:off x="3623530" y="4958316"/>
            <a:ext cx="1458833" cy="4306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69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Markdown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>
            <a:off x="5792006" y="1474619"/>
            <a:ext cx="585233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4000" b="1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pPr algn="l"/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`code` </a:t>
            </a:r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40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**Bold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:** text        </a:t>
            </a:r>
            <a:endParaRPr lang="en-US" sz="4000" b="0" i="1" dirty="0">
              <a:solidFill>
                <a:srgbClr val="0D0D0D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4000" b="0" i="1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*Italic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 text</a:t>
            </a:r>
            <a:endParaRPr lang="en-US" sz="4000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sz="4000" b="1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11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EB7B-FD47-6F9C-06E9-DBD53F1DF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2FAAEB-FBC6-15E5-B9D1-939EFB1A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06C5D0-1CA4-709A-2A0C-F112CAFA5A49}"/>
              </a:ext>
            </a:extLst>
          </p:cNvPr>
          <p:cNvSpPr/>
          <p:nvPr/>
        </p:nvSpPr>
        <p:spPr>
          <a:xfrm>
            <a:off x="3474674" y="4253023"/>
            <a:ext cx="4414684" cy="467833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8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Just the code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no </a:t>
            </a:r>
            <a:r>
              <a:rPr lang="en-US" sz="3100" b="1" dirty="0" err="1">
                <a:latin typeface="Ink Free" panose="03080402000500000000" pitchFamily="66" charset="0"/>
              </a:rPr>
              <a:t>explainations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 descr="A cartoon styled as an IKEA-style assembly manual, showing two people engaged in conversation. The first person has a single large speech bubble filled with a lot of text, symbolizing extensive talking. The second person has a smaller speech bubble with just a few words, indicating a concise response. The illustration includes minimalist line drawings with clear labels and annotations, maintaining the clean, instructional appearance typical of flat-pack furniture instructions.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744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9A134-C5A9-9598-ED91-133586A54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F9D331-26BE-6393-5FBE-AD5C0600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22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F3DC6-B218-CD55-38E2-1C0DE78C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EEEBA-C774-46C3-7E66-06C27456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-1804142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6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A9082-5292-3366-7B86-3A69A553D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90630-71A6-A142-AC58-CC5DBF125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-14988514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30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C2B5DB-53FF-595F-3D3F-E22C3FC8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540" y="2352675"/>
            <a:ext cx="6284748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58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29D1C-F94A-1F34-B051-C63F7A91D4BF}"/>
              </a:ext>
            </a:extLst>
          </p:cNvPr>
          <p:cNvSpPr txBox="1"/>
          <p:nvPr/>
        </p:nvSpPr>
        <p:spPr>
          <a:xfrm>
            <a:off x="561344" y="2317898"/>
            <a:ext cx="110693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test_to_string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"one "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"too "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"two "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"three."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80"/>
                </a:solidFill>
                <a:effectLst/>
              </a:rPr>
              <a:t>str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067D17"/>
                </a:solidFill>
                <a:effectLst/>
              </a:rPr>
              <a:t>"`one `[unchanged], `too `[removed], `two `[added], `three.`[unchanged]"</a:t>
            </a:r>
            <a:endParaRPr lang="en-US" dirty="0">
              <a:solidFill>
                <a:srgbClr val="080808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1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A6A8A51F-B0CC-C811-2A75-37F27FCE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7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265FA-C2A4-939B-419B-AA4C3C64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81" y="1278194"/>
            <a:ext cx="10087637" cy="3733736"/>
          </a:xfrm>
          <a:prstGeom prst="rect">
            <a:avLst/>
          </a:prstGeom>
          <a:effectLst>
            <a:outerShdw blurRad="50800" dist="109071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862A9F-B7E1-F4A6-BA1C-FC008D1C43D6}"/>
              </a:ext>
            </a:extLst>
          </p:cNvPr>
          <p:cNvSpPr/>
          <p:nvPr/>
        </p:nvSpPr>
        <p:spPr>
          <a:xfrm>
            <a:off x="5643716" y="3991898"/>
            <a:ext cx="2743200" cy="38345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3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E462D-00FC-62A2-4203-662CAB4E9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31DD66C4-3710-1F62-CF18-C82F77E43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88774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6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361EA0-86E4-F481-12B1-58946DCCB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07" y="1376599"/>
            <a:ext cx="7531843" cy="379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52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2F487-354D-ED14-4433-B061C098A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577EE4B5-AE3B-3B24-DFDC-2DE1D94E4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89341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5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E0104-3A6A-E277-B8CA-AAEACE816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9508982C-5498-6B7E-3303-66ED2059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80775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4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E3B2B1-EC06-7FDC-9DA2-73B3B2C26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1" y="455869"/>
            <a:ext cx="2467897" cy="59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99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518D6-8FF5-4D98-96D4-0283E6794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CF171E-0484-D093-50BE-D90154D16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1A097F-4188-48B1-46FF-2781546D9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032662"/>
              </p:ext>
            </p:extLst>
          </p:nvPr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C633BB6-E900-017A-ED10-2F8A9E98F137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FCF6B5-BD27-EDD2-79D3-AAB054BD2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F88F1C-B6F1-12D3-32D1-FE041A1EF109}"/>
                </a:ext>
              </a:extLst>
            </p:cNvPr>
            <p:cNvSpPr txBox="1"/>
            <p:nvPr/>
          </p:nvSpPr>
          <p:spPr>
            <a:xfrm>
              <a:off x="8964604" y="3995362"/>
              <a:ext cx="2080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467013-CED4-C51A-2BA8-BA440C248516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4201E0-2596-C465-FB2B-BE215F477B7C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247F0A-F676-10B1-0152-9BF09F9E6F3F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44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92D2B-587B-0D98-477B-9A0AA4D81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9D0A9-E1BF-7D55-1F0D-05F4DDCA0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2F995F-299A-9D32-EE3C-A36909CA948A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99AC91CA-A1F1-C3C2-D6D7-6D366DE8E401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3AC755-FEB6-4B63-58B2-04C2A8F3C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219FAE-309C-95B6-98D5-0E42D29DA132}"/>
                </a:ext>
              </a:extLst>
            </p:cNvPr>
            <p:cNvSpPr txBox="1"/>
            <p:nvPr/>
          </p:nvSpPr>
          <p:spPr>
            <a:xfrm>
              <a:off x="8964604" y="3995362"/>
              <a:ext cx="2080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7C49CD-9098-D5C1-4294-8433790A657C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91860E-2FD0-E83F-3130-41EF3AE22AF0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49AE3F-ED8C-1C0D-7D06-9A561C302745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78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75750-BBC8-5F95-D86E-27881D3AD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15EC0D5-E136-C1AB-E62B-D45E7058F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018759"/>
              </p:ext>
            </p:extLst>
          </p:nvPr>
        </p:nvGraphicFramePr>
        <p:xfrm>
          <a:off x="5084113" y="1231904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4DB508-7843-7040-C55C-B134E7054202}"/>
              </a:ext>
            </a:extLst>
          </p:cNvPr>
          <p:cNvSpPr txBox="1"/>
          <p:nvPr/>
        </p:nvSpPr>
        <p:spPr>
          <a:xfrm>
            <a:off x="7230087" y="1454948"/>
            <a:ext cx="20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strike="sngStrike" dirty="0">
                <a:solidFill>
                  <a:srgbClr val="FF0000"/>
                </a:solidFill>
                <a:effectLst/>
              </a:rPr>
              <a:t>too </a:t>
            </a:r>
            <a:r>
              <a:rPr lang="en-US" b="1" dirty="0">
                <a:solidFill>
                  <a:srgbClr val="008000"/>
                </a:solidFill>
                <a:effectLst/>
              </a:rPr>
              <a:t>two </a:t>
            </a:r>
            <a:r>
              <a:rPr lang="en-US" dirty="0"/>
              <a:t>three.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71D2C-0D28-7D69-4623-7E98CF741441}"/>
              </a:ext>
            </a:extLst>
          </p:cNvPr>
          <p:cNvSpPr txBox="1"/>
          <p:nvPr/>
        </p:nvSpPr>
        <p:spPr>
          <a:xfrm>
            <a:off x="3395869" y="346229"/>
            <a:ext cx="540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Orchestrator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FE47B9-276D-6E3B-5C82-AED5009B1173}"/>
              </a:ext>
            </a:extLst>
          </p:cNvPr>
          <p:cNvSpPr txBox="1"/>
          <p:nvPr/>
        </p:nvSpPr>
        <p:spPr>
          <a:xfrm>
            <a:off x="993227" y="3925527"/>
            <a:ext cx="11009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Diff the line "one too three." with "one two 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endParaRPr lang="en-US" dirty="0">
              <a:solidFill>
                <a:srgbClr val="080808"/>
              </a:solidFill>
              <a:effectLst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F2E115A-7B3F-175D-ECDC-DF32B7C32C99}"/>
              </a:ext>
            </a:extLst>
          </p:cNvPr>
          <p:cNvSpPr/>
          <p:nvPr/>
        </p:nvSpPr>
        <p:spPr>
          <a:xfrm>
            <a:off x="6788653" y="1129862"/>
            <a:ext cx="441434" cy="1019504"/>
          </a:xfrm>
          <a:prstGeom prst="rightBrac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0B0B39-C22F-F54B-467E-F7C42039D076}"/>
              </a:ext>
            </a:extLst>
          </p:cNvPr>
          <p:cNvSpPr txBox="1"/>
          <p:nvPr/>
        </p:nvSpPr>
        <p:spPr>
          <a:xfrm>
            <a:off x="414068" y="2222604"/>
            <a:ext cx="116955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test_create_diff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Diff the line "one too three." with "one two 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Orchestrator.get_differences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</a:rPr>
              <a:t>"one too three."</a:t>
            </a:r>
            <a:r>
              <a:rPr lang="en-US" dirty="0">
                <a:solidFill>
                  <a:srgbClr val="080808"/>
                </a:solidFill>
                <a:effectLst/>
              </a:rPr>
              <a:t>, </a:t>
            </a:r>
            <a:r>
              <a:rPr lang="en-US" dirty="0">
                <a:solidFill>
                  <a:srgbClr val="067D17"/>
                </a:solidFill>
                <a:effectLst/>
              </a:rPr>
              <a:t>"one two 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80"/>
                </a:solidFill>
                <a:effectLst/>
              </a:rPr>
              <a:t>str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067D17"/>
                </a:solidFill>
                <a:effectLst/>
              </a:rPr>
              <a:t>"`one `[unchanged], `too `[removed], `two `[added], `three.`[unchanged]"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263506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A8606-FA76-4C3C-C4D2-25436CA7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4D312E-603B-7B72-9E5A-B2DCEB52FCAC}"/>
              </a:ext>
            </a:extLst>
          </p:cNvPr>
          <p:cNvSpPr/>
          <p:nvPr/>
        </p:nvSpPr>
        <p:spPr>
          <a:xfrm>
            <a:off x="4753392" y="1539765"/>
            <a:ext cx="4516732" cy="278526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BABA6-CDF1-0949-CFE5-AA4D47077D1C}"/>
              </a:ext>
            </a:extLst>
          </p:cNvPr>
          <p:cNvSpPr/>
          <p:nvPr/>
        </p:nvSpPr>
        <p:spPr>
          <a:xfrm>
            <a:off x="3544704" y="1818291"/>
            <a:ext cx="2052055" cy="336330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4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New Technology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Battle</a:t>
            </a:r>
          </a:p>
        </p:txBody>
      </p:sp>
    </p:spTree>
    <p:extLst>
      <p:ext uri="{BB962C8B-B14F-4D97-AF65-F5344CB8AC3E}">
        <p14:creationId xmlns:p14="http://schemas.microsoft.com/office/powerpoint/2010/main" val="2196849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4B647-0288-791F-9CF9-C49C3C29A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291FDC-DF38-C4ED-EBEC-C45ECA14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9ADBE3-23D8-1D72-6D02-074905E27A5B}"/>
              </a:ext>
            </a:extLst>
          </p:cNvPr>
          <p:cNvSpPr/>
          <p:nvPr/>
        </p:nvSpPr>
        <p:spPr>
          <a:xfrm>
            <a:off x="3502661" y="2086302"/>
            <a:ext cx="5877822" cy="126649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581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9653C-151B-2003-D06B-54995C57A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CA0DC-B8E5-0EB4-D1ED-A2485814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B0DAF3-173F-5664-13C1-EE05DAD0C295}"/>
              </a:ext>
            </a:extLst>
          </p:cNvPr>
          <p:cNvSpPr/>
          <p:nvPr/>
        </p:nvSpPr>
        <p:spPr>
          <a:xfrm>
            <a:off x="3444855" y="3473668"/>
            <a:ext cx="6051242" cy="205439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82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0566DE-756D-1C7E-FCFC-E4514A7BB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534" y="3321934"/>
            <a:ext cx="6103783" cy="156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858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EB299-DA81-39B8-CE22-3D157DB25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09B1F1-A373-D0F9-D797-AF3F2C4A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534" y="-8774467"/>
            <a:ext cx="6103783" cy="156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5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662296-EFCC-0C9E-CB36-E14519159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" y="1685026"/>
            <a:ext cx="12177179" cy="34850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B3EF35-56CA-5021-C803-B98B511740FD}"/>
              </a:ext>
            </a:extLst>
          </p:cNvPr>
          <p:cNvSpPr/>
          <p:nvPr/>
        </p:nvSpPr>
        <p:spPr>
          <a:xfrm>
            <a:off x="1863643" y="4311917"/>
            <a:ext cx="5877127" cy="7834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7D6F1-8187-0D24-F218-E64CE8E8A1AC}"/>
              </a:ext>
            </a:extLst>
          </p:cNvPr>
          <p:cNvSpPr/>
          <p:nvPr/>
        </p:nvSpPr>
        <p:spPr>
          <a:xfrm>
            <a:off x="2961282" y="4311917"/>
            <a:ext cx="157814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ECEF8C-CAA2-706D-6C66-107E21776B46}"/>
              </a:ext>
            </a:extLst>
          </p:cNvPr>
          <p:cNvSpPr/>
          <p:nvPr/>
        </p:nvSpPr>
        <p:spPr>
          <a:xfrm>
            <a:off x="4264564" y="4311916"/>
            <a:ext cx="218097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F4EC89-4893-51CD-87AD-192EE825196A}"/>
              </a:ext>
            </a:extLst>
          </p:cNvPr>
          <p:cNvSpPr/>
          <p:nvPr/>
        </p:nvSpPr>
        <p:spPr>
          <a:xfrm>
            <a:off x="5383596" y="4311915"/>
            <a:ext cx="281480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FFF098-5B27-0692-A969-1A7D93A5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0662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594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07F31-22CA-5DBC-4321-F48701587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8B6903-C211-17A2-149E-753B5646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22618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91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87FAE-F438-81BB-1EB6-C9D920F6E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15FDBB-EB8B-72C9-157B-2E2F8788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564" y="1928552"/>
            <a:ext cx="11072820" cy="29980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9FFC27-E65E-C688-AE46-518694DF6E64}"/>
              </a:ext>
            </a:extLst>
          </p:cNvPr>
          <p:cNvSpPr/>
          <p:nvPr/>
        </p:nvSpPr>
        <p:spPr>
          <a:xfrm>
            <a:off x="2222938" y="4298731"/>
            <a:ext cx="5407572" cy="481613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4E272A-9C99-C7B4-4681-FAD8CC39CD47}"/>
              </a:ext>
            </a:extLst>
          </p:cNvPr>
          <p:cNvSpPr/>
          <p:nvPr/>
        </p:nvSpPr>
        <p:spPr>
          <a:xfrm>
            <a:off x="6517504" y="4298732"/>
            <a:ext cx="209117" cy="481612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90716-14D9-8AC4-9886-7A7AB9E9B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7A70E91-6353-A875-AF70-CB4F06BE2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50051"/>
            <a:ext cx="12192000" cy="416049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00BC52-0746-7E1B-CED1-01E882583F82}"/>
              </a:ext>
            </a:extLst>
          </p:cNvPr>
          <p:cNvSpPr/>
          <p:nvPr/>
        </p:nvSpPr>
        <p:spPr>
          <a:xfrm>
            <a:off x="885645" y="-682052"/>
            <a:ext cx="11098991" cy="572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9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7C93D-3241-7701-2B5D-67DDE6C67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FEABEA-3C69-18AC-B842-B12E6E59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22467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0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lc-record-2024-03-28-01h45m59s-Blue Eye Samurai 1x8 - Release by Wentworth_Miller-.mp4">
            <a:hlinkClick r:id="" action="ppaction://media"/>
            <a:extLst>
              <a:ext uri="{FF2B5EF4-FFF2-40B4-BE49-F238E27FC236}">
                <a16:creationId xmlns:a16="http://schemas.microsoft.com/office/drawing/2014/main" id="{96CA6621-C967-22FA-87B8-5CB4997AE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A4951-244E-80DE-18A0-484EEFF8C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35DC0A-C4BD-3F1E-49FB-445A0AAB07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564" y="1685026"/>
            <a:ext cx="11072820" cy="34850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EF0540-6D43-647B-3EB2-9FDDA2943CE8}"/>
              </a:ext>
            </a:extLst>
          </p:cNvPr>
          <p:cNvSpPr/>
          <p:nvPr/>
        </p:nvSpPr>
        <p:spPr>
          <a:xfrm>
            <a:off x="2585772" y="4115147"/>
            <a:ext cx="8664820" cy="66519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2E888-6A95-5456-FB1C-7EDEDD4B6AF0}"/>
              </a:ext>
            </a:extLst>
          </p:cNvPr>
          <p:cNvSpPr/>
          <p:nvPr/>
        </p:nvSpPr>
        <p:spPr>
          <a:xfrm>
            <a:off x="4037728" y="4152938"/>
            <a:ext cx="1113006" cy="294807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7E8A02-0650-40BC-D1A7-392FFD263613}"/>
              </a:ext>
            </a:extLst>
          </p:cNvPr>
          <p:cNvSpPr/>
          <p:nvPr/>
        </p:nvSpPr>
        <p:spPr>
          <a:xfrm>
            <a:off x="2585772" y="4419155"/>
            <a:ext cx="1113006" cy="294807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1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2B02B-78B1-7DE6-7F55-059D4FA9D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EECCA5-0887-B41D-9800-0F1509AB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10488"/>
            <a:ext cx="12192000" cy="416049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A351B6-60A5-A326-0DEA-A915A14F1A22}"/>
              </a:ext>
            </a:extLst>
          </p:cNvPr>
          <p:cNvSpPr/>
          <p:nvPr/>
        </p:nvSpPr>
        <p:spPr>
          <a:xfrm>
            <a:off x="885645" y="-682052"/>
            <a:ext cx="11098991" cy="60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71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2224C-37D0-B7D1-1EDD-6BF85D801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90B64F-0D88-36EF-399B-128348D2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065252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84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418F56-9653-EB07-AB20-A6E18F6C8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637" y="1160644"/>
            <a:ext cx="5892077" cy="45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27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64D24-1074-0454-A852-0B4BF7DB2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922C48-78FA-DAD6-6BFE-0BFDB277B117}"/>
              </a:ext>
            </a:extLst>
          </p:cNvPr>
          <p:cNvSpPr/>
          <p:nvPr/>
        </p:nvSpPr>
        <p:spPr>
          <a:xfrm>
            <a:off x="2292664" y="2360183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67EE4-40B2-2AEC-757F-6E1EFF5D0FC1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B63C6-FE58-C5E2-974E-7E91E399FC9E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54542-DF98-625B-CC26-3A4278830B30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25744-1FD3-60D1-21A1-24AD9EE6672B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28235-8A32-A464-F4E2-92D72B62434F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78CE3-2046-6DC3-335B-3F935D6B1358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193A32-CCDC-E5EA-2252-5BA8DFE0FF61}"/>
              </a:ext>
            </a:extLst>
          </p:cNvPr>
          <p:cNvSpPr/>
          <p:nvPr/>
        </p:nvSpPr>
        <p:spPr>
          <a:xfrm>
            <a:off x="2292664" y="3301725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86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611DA-08B9-06F3-74F7-B07CA8C22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0773-321E-BBA9-1258-5A6EC1C1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816D15-A9D6-CF9F-158C-B0A977493182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501BE81A-1F5F-F161-DB77-4F545525B160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57BEB6-8580-4A8E-62AB-69215DCC5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69556B-9EB2-AFFE-21E0-77B22F20B86F}"/>
                </a:ext>
              </a:extLst>
            </p:cNvPr>
            <p:cNvSpPr txBox="1"/>
            <p:nvPr/>
          </p:nvSpPr>
          <p:spPr>
            <a:xfrm>
              <a:off x="8964604" y="3995362"/>
              <a:ext cx="2080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7C2F1-9C11-840A-4A81-A2B5C904D21E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36F0F7-8EB3-08B0-EF6E-CE4EB65E5967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E0FCF5-67AD-1233-BB6E-D2BA5E774B9D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08A2469-285E-15D1-92EA-661C28EC4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195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40248-646F-6165-CB1B-05C1B9908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AB1270-175A-43A8-6E8C-596F4ED0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E881D2-0F22-5AE6-CF23-7A18B95D23B6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2F81787-3391-4529-CBB2-57A4F3083855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AE146F-A6CD-3347-BBCE-80AD24C0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D25AED-B1A1-83C4-740A-6D8E4E63DB75}"/>
                </a:ext>
              </a:extLst>
            </p:cNvPr>
            <p:cNvSpPr txBox="1"/>
            <p:nvPr/>
          </p:nvSpPr>
          <p:spPr>
            <a:xfrm>
              <a:off x="8964604" y="3995362"/>
              <a:ext cx="2080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8A94B-AF60-C56A-5216-666FB8996A86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BDD78D-E58E-4B15-8507-1789C3864806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CF48B5-F3F9-0295-E224-83370E4B9D0D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8255FED-0B98-CB03-A07E-D4D363B52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D9ABF3F-6140-152A-2D0F-1B75B7840E24}"/>
              </a:ext>
            </a:extLst>
          </p:cNvPr>
          <p:cNvSpPr/>
          <p:nvPr/>
        </p:nvSpPr>
        <p:spPr>
          <a:xfrm>
            <a:off x="8488392" y="2196059"/>
            <a:ext cx="2829465" cy="707886"/>
          </a:xfrm>
          <a:custGeom>
            <a:avLst/>
            <a:gdLst>
              <a:gd name="connsiteX0" fmla="*/ 0 w 2829465"/>
              <a:gd name="connsiteY0" fmla="*/ 353943 h 707886"/>
              <a:gd name="connsiteX1" fmla="*/ 1414733 w 2829465"/>
              <a:gd name="connsiteY1" fmla="*/ 0 h 707886"/>
              <a:gd name="connsiteX2" fmla="*/ 2829466 w 2829465"/>
              <a:gd name="connsiteY2" fmla="*/ 353943 h 707886"/>
              <a:gd name="connsiteX3" fmla="*/ 1414733 w 2829465"/>
              <a:gd name="connsiteY3" fmla="*/ 707886 h 707886"/>
              <a:gd name="connsiteX4" fmla="*/ 0 w 2829465"/>
              <a:gd name="connsiteY4" fmla="*/ 353943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465" h="707886" extrusionOk="0">
                <a:moveTo>
                  <a:pt x="0" y="353943"/>
                </a:moveTo>
                <a:cubicBezTo>
                  <a:pt x="-29818" y="140074"/>
                  <a:pt x="616926" y="6182"/>
                  <a:pt x="1414733" y="0"/>
                </a:cubicBezTo>
                <a:cubicBezTo>
                  <a:pt x="2225257" y="6145"/>
                  <a:pt x="2784058" y="159910"/>
                  <a:pt x="2829466" y="353943"/>
                </a:cubicBezTo>
                <a:cubicBezTo>
                  <a:pt x="2759314" y="617927"/>
                  <a:pt x="2180273" y="795188"/>
                  <a:pt x="1414733" y="707886"/>
                </a:cubicBezTo>
                <a:cubicBezTo>
                  <a:pt x="594240" y="686462"/>
                  <a:pt x="33437" y="565396"/>
                  <a:pt x="0" y="353943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9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646B7-C520-6521-EC57-C5268EC03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5BD0E0-1F95-7AAC-D0EE-6BE6E04C7D21}"/>
              </a:ext>
            </a:extLst>
          </p:cNvPr>
          <p:cNvSpPr txBox="1"/>
          <p:nvPr/>
        </p:nvSpPr>
        <p:spPr>
          <a:xfrm>
            <a:off x="1980169" y="1409637"/>
            <a:ext cx="20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strike="sngStrike" dirty="0">
                <a:solidFill>
                  <a:srgbClr val="FF0000"/>
                </a:solidFill>
                <a:effectLst/>
              </a:rPr>
              <a:t>too </a:t>
            </a:r>
            <a:r>
              <a:rPr lang="en-US" b="1" dirty="0">
                <a:solidFill>
                  <a:srgbClr val="008000"/>
                </a:solidFill>
                <a:effectLst/>
              </a:rPr>
              <a:t>two </a:t>
            </a:r>
            <a:r>
              <a:rPr lang="en-US" dirty="0"/>
              <a:t>three.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1BBC6-DA84-1E1D-6BD2-858E505580F8}"/>
              </a:ext>
            </a:extLst>
          </p:cNvPr>
          <p:cNvSpPr txBox="1"/>
          <p:nvPr/>
        </p:nvSpPr>
        <p:spPr>
          <a:xfrm>
            <a:off x="3395869" y="346229"/>
            <a:ext cx="540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Rendered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2E24C3-CD9B-7ED4-FE18-DB3182A66F46}"/>
              </a:ext>
            </a:extLst>
          </p:cNvPr>
          <p:cNvGrpSpPr/>
          <p:nvPr/>
        </p:nvGrpSpPr>
        <p:grpSpPr>
          <a:xfrm>
            <a:off x="8130847" y="1007512"/>
            <a:ext cx="1869747" cy="1633535"/>
            <a:chOff x="8088805" y="1010781"/>
            <a:chExt cx="1869747" cy="16335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4D39E0-DD7D-4EA3-D109-F59B043D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1830"/>
            <a:stretch/>
          </p:blipFill>
          <p:spPr>
            <a:xfrm>
              <a:off x="8088805" y="1010781"/>
              <a:ext cx="1869747" cy="58679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BD552CA-9CF6-0722-F6F3-782196602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7730"/>
            <a:stretch/>
          </p:blipFill>
          <p:spPr>
            <a:xfrm>
              <a:off x="8088805" y="1555529"/>
              <a:ext cx="1869747" cy="108878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E4F53B-62CD-37AA-4974-09FB2D064652}"/>
              </a:ext>
            </a:extLst>
          </p:cNvPr>
          <p:cNvSpPr txBox="1"/>
          <p:nvPr/>
        </p:nvSpPr>
        <p:spPr>
          <a:xfrm>
            <a:off x="4775195" y="1245565"/>
            <a:ext cx="304800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080808"/>
                </a:solidFill>
                <a:effectLst/>
              </a:rPr>
              <a:t>&lt;pre style="color: gray"&gt;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One &lt;b style="color: red"&gt;too &lt;/b&gt;three.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&lt;/pre&gt;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033B3"/>
                </a:solidFill>
                <a:effectLst/>
              </a:rPr>
              <a:t># </a:t>
            </a:r>
            <a:r>
              <a:rPr lang="en-US" sz="700" dirty="0">
                <a:solidFill>
                  <a:srgbClr val="080808"/>
                </a:solidFill>
                <a:effectLst/>
              </a:rPr>
              <a:t>⇓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&lt;pre style="color: gray"&gt;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One &lt;s style="color: red"&gt;too &lt;/s&gt;&lt;b style="color: green"&gt;two &lt;/b&gt;three.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&lt;/pre&gt;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br>
              <a:rPr lang="en-US" sz="700" dirty="0">
                <a:solidFill>
                  <a:srgbClr val="080808"/>
                </a:solidFill>
                <a:effectLst/>
              </a:rPr>
            </a:br>
            <a:endParaRPr lang="en-US" sz="700" dirty="0">
              <a:solidFill>
                <a:srgbClr val="080808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BF14A-1579-CA1D-E251-B735C80C698C}"/>
              </a:ext>
            </a:extLst>
          </p:cNvPr>
          <p:cNvSpPr txBox="1"/>
          <p:nvPr/>
        </p:nvSpPr>
        <p:spPr>
          <a:xfrm>
            <a:off x="430924" y="3872750"/>
            <a:ext cx="115718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0670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E889E-41F9-1182-704A-FB4AFF53879E}"/>
              </a:ext>
            </a:extLst>
          </p:cNvPr>
          <p:cNvSpPr txBox="1"/>
          <p:nvPr/>
        </p:nvSpPr>
        <p:spPr>
          <a:xfrm>
            <a:off x="793630" y="612845"/>
            <a:ext cx="1060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expected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# ⇓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"""</a:t>
            </a:r>
            <a:r>
              <a:rPr lang="en-US" dirty="0">
                <a:solidFill>
                  <a:srgbClr val="080808"/>
                </a:solidFill>
                <a:effectLst/>
              </a:rPr>
              <a:t>.strip()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'one '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'too '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'two '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'three.'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000000"/>
                </a:solidFill>
                <a:effectLst/>
              </a:rPr>
              <a:t>expected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478481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733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545E9-BCE8-5506-6749-ADF8C46F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962" y="3695700"/>
            <a:ext cx="7416800" cy="316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47B87-97CF-84A2-6F9A-A01B942E8EF6}"/>
              </a:ext>
            </a:extLst>
          </p:cNvPr>
          <p:cNvSpPr txBox="1"/>
          <p:nvPr/>
        </p:nvSpPr>
        <p:spPr>
          <a:xfrm>
            <a:off x="4646140" y="369570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67F20-34EB-4B27-66D1-8E91F3E6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328"/>
            <a:ext cx="7416800" cy="306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429C7-77B6-4E50-62A2-2F598B7D2051}"/>
              </a:ext>
            </a:extLst>
          </p:cNvPr>
          <p:cNvSpPr txBox="1"/>
          <p:nvPr/>
        </p:nvSpPr>
        <p:spPr>
          <a:xfrm>
            <a:off x="4514335" y="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2022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CBF4FFA-DD86-0214-3759-83EA4D27BE4F}"/>
              </a:ext>
            </a:extLst>
          </p:cNvPr>
          <p:cNvSpPr txBox="1">
            <a:spLocks/>
          </p:cNvSpPr>
          <p:nvPr/>
        </p:nvSpPr>
        <p:spPr>
          <a:xfrm>
            <a:off x="5348417" y="3089005"/>
            <a:ext cx="965886" cy="6454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3822858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CDB1D-E3A1-1A5F-DFB2-A2E8FA416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201EE714-F400-C39F-0B08-45409DBE8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9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91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C1D34-E170-5E39-8BC9-66D470349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1531BAEA-69D5-ACD8-9C8E-14924267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28432"/>
            <a:ext cx="12192000" cy="819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525C94-41E2-E18B-484F-B3C88249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1427"/>
            <a:ext cx="12171872" cy="1791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00CCF0-8ECF-3356-A0E9-B1BC2DF2B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2" y="0"/>
            <a:ext cx="4077878" cy="244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900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7B906-ECDE-5044-5BB8-BF7AB5E4A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1BB537C3-1D04-2595-AF18-0E4BCE00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472416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7EA67D-E14B-D965-6F8A-05B6F2C17803}"/>
              </a:ext>
            </a:extLst>
          </p:cNvPr>
          <p:cNvSpPr/>
          <p:nvPr/>
        </p:nvSpPr>
        <p:spPr>
          <a:xfrm>
            <a:off x="885645" y="-3182112"/>
            <a:ext cx="11098991" cy="857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AED41-2276-185F-19BE-D24B9F101D80}"/>
              </a:ext>
            </a:extLst>
          </p:cNvPr>
          <p:cNvSpPr/>
          <p:nvPr/>
        </p:nvSpPr>
        <p:spPr>
          <a:xfrm>
            <a:off x="6768861" y="5647426"/>
            <a:ext cx="385314" cy="241540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829FC-41A7-62B4-2150-27C2C270CA2D}"/>
              </a:ext>
            </a:extLst>
          </p:cNvPr>
          <p:cNvSpPr/>
          <p:nvPr/>
        </p:nvSpPr>
        <p:spPr>
          <a:xfrm>
            <a:off x="4324709" y="6204938"/>
            <a:ext cx="5512281" cy="38276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5DF040-724E-49A5-F641-455A2707A790}"/>
              </a:ext>
            </a:extLst>
          </p:cNvPr>
          <p:cNvSpPr/>
          <p:nvPr/>
        </p:nvSpPr>
        <p:spPr>
          <a:xfrm>
            <a:off x="9471804" y="5888966"/>
            <a:ext cx="1207698" cy="31597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97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EC0-0429-F13C-E72B-767EE1AD6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FEFBFAFD-353B-C9DF-292C-12164FB1C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985557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45D9FC-E661-F552-CA75-5F763AE2FE79}"/>
              </a:ext>
            </a:extLst>
          </p:cNvPr>
          <p:cNvSpPr/>
          <p:nvPr/>
        </p:nvSpPr>
        <p:spPr>
          <a:xfrm>
            <a:off x="1666756" y="923935"/>
            <a:ext cx="1530769" cy="1168816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A31EA6-B4C0-C804-465F-0CCBBC8BF2B5}"/>
              </a:ext>
            </a:extLst>
          </p:cNvPr>
          <p:cNvSpPr/>
          <p:nvPr/>
        </p:nvSpPr>
        <p:spPr>
          <a:xfrm>
            <a:off x="7556741" y="1508343"/>
            <a:ext cx="2067464" cy="58440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31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D00B5-0391-2625-5736-2258770CE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CBC15A38-6927-4003-FB6F-6EEFD9B9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30813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17D015-8EDF-D4D8-4948-1DBA6A59C43F}"/>
              </a:ext>
            </a:extLst>
          </p:cNvPr>
          <p:cNvSpPr/>
          <p:nvPr/>
        </p:nvSpPr>
        <p:spPr>
          <a:xfrm>
            <a:off x="1902426" y="3026112"/>
            <a:ext cx="9051518" cy="1555315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70FE1B-5EC5-2D0F-B120-E854C8376DE5}"/>
              </a:ext>
            </a:extLst>
          </p:cNvPr>
          <p:cNvSpPr/>
          <p:nvPr/>
        </p:nvSpPr>
        <p:spPr>
          <a:xfrm>
            <a:off x="1902426" y="5874578"/>
            <a:ext cx="9051519" cy="89386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35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uropean watchdog creates Chat GPT ...">
            <a:extLst>
              <a:ext uri="{FF2B5EF4-FFF2-40B4-BE49-F238E27FC236}">
                <a16:creationId xmlns:a16="http://schemas.microsoft.com/office/drawing/2014/main" id="{DCFD0779-7D8D-AB47-C573-D194BE37D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79659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-Symbol - Technovation Girls">
            <a:extLst>
              <a:ext uri="{FF2B5EF4-FFF2-40B4-BE49-F238E27FC236}">
                <a16:creationId xmlns:a16="http://schemas.microsoft.com/office/drawing/2014/main" id="{97C686E7-723E-02D5-A749-179D182FC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077" y="179659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1E99A73-B160-D509-8DBC-80CB399806C2}"/>
              </a:ext>
            </a:extLst>
          </p:cNvPr>
          <p:cNvSpPr/>
          <p:nvPr/>
        </p:nvSpPr>
        <p:spPr>
          <a:xfrm>
            <a:off x="8474697" y="4251489"/>
            <a:ext cx="2064470" cy="1357459"/>
          </a:xfrm>
          <a:prstGeom prst="round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5A046-0826-2732-325D-B2DAE241782C}"/>
              </a:ext>
            </a:extLst>
          </p:cNvPr>
          <p:cNvSpPr txBox="1"/>
          <p:nvPr/>
        </p:nvSpPr>
        <p:spPr>
          <a:xfrm>
            <a:off x="8625527" y="434575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D1439-5178-D558-7043-CB72D6C38349}"/>
              </a:ext>
            </a:extLst>
          </p:cNvPr>
          <p:cNvSpPr txBox="1"/>
          <p:nvPr/>
        </p:nvSpPr>
        <p:spPr>
          <a:xfrm>
            <a:off x="1159497" y="2007909"/>
            <a:ext cx="249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“Please run the tests…”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9C8BAA3-581E-4C4B-32C6-5F0DE448C5E2}"/>
              </a:ext>
            </a:extLst>
          </p:cNvPr>
          <p:cNvSpPr/>
          <p:nvPr/>
        </p:nvSpPr>
        <p:spPr>
          <a:xfrm>
            <a:off x="2705493" y="2526384"/>
            <a:ext cx="2658359" cy="457896"/>
          </a:xfrm>
          <a:custGeom>
            <a:avLst/>
            <a:gdLst>
              <a:gd name="connsiteX0" fmla="*/ 0 w 2658359"/>
              <a:gd name="connsiteY0" fmla="*/ 0 h 457896"/>
              <a:gd name="connsiteX1" fmla="*/ 1461154 w 2658359"/>
              <a:gd name="connsiteY1" fmla="*/ 414779 h 457896"/>
              <a:gd name="connsiteX2" fmla="*/ 2658359 w 2658359"/>
              <a:gd name="connsiteY2" fmla="*/ 424206 h 457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8359" h="457896">
                <a:moveTo>
                  <a:pt x="0" y="0"/>
                </a:moveTo>
                <a:cubicBezTo>
                  <a:pt x="509047" y="172039"/>
                  <a:pt x="1018094" y="344078"/>
                  <a:pt x="1461154" y="414779"/>
                </a:cubicBezTo>
                <a:cubicBezTo>
                  <a:pt x="1904214" y="485480"/>
                  <a:pt x="2281286" y="454843"/>
                  <a:pt x="2658359" y="42420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878D8FD-192A-A66F-3A2C-63A1D59F7180}"/>
              </a:ext>
            </a:extLst>
          </p:cNvPr>
          <p:cNvSpPr/>
          <p:nvPr/>
        </p:nvSpPr>
        <p:spPr>
          <a:xfrm>
            <a:off x="7070103" y="2318766"/>
            <a:ext cx="1677971" cy="556409"/>
          </a:xfrm>
          <a:custGeom>
            <a:avLst/>
            <a:gdLst>
              <a:gd name="connsiteX0" fmla="*/ 0 w 1677971"/>
              <a:gd name="connsiteY0" fmla="*/ 556409 h 556409"/>
              <a:gd name="connsiteX1" fmla="*/ 970961 w 1677971"/>
              <a:gd name="connsiteY1" fmla="*/ 19081 h 556409"/>
              <a:gd name="connsiteX2" fmla="*/ 1677971 w 1677971"/>
              <a:gd name="connsiteY2" fmla="*/ 160483 h 55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7971" h="556409">
                <a:moveTo>
                  <a:pt x="0" y="556409"/>
                </a:moveTo>
                <a:cubicBezTo>
                  <a:pt x="345649" y="320739"/>
                  <a:pt x="691299" y="85069"/>
                  <a:pt x="970961" y="19081"/>
                </a:cubicBezTo>
                <a:cubicBezTo>
                  <a:pt x="1250623" y="-46907"/>
                  <a:pt x="1545996" y="72500"/>
                  <a:pt x="1677971" y="160483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0C3738F-87E1-9846-9FA9-7DF5867F9222}"/>
              </a:ext>
            </a:extLst>
          </p:cNvPr>
          <p:cNvSpPr/>
          <p:nvPr/>
        </p:nvSpPr>
        <p:spPr>
          <a:xfrm>
            <a:off x="6749592" y="3723588"/>
            <a:ext cx="1536569" cy="1065228"/>
          </a:xfrm>
          <a:custGeom>
            <a:avLst/>
            <a:gdLst>
              <a:gd name="connsiteX0" fmla="*/ 1536569 w 1536569"/>
              <a:gd name="connsiteY0" fmla="*/ 1065228 h 1065228"/>
              <a:gd name="connsiteX1" fmla="*/ 565608 w 1536569"/>
              <a:gd name="connsiteY1" fmla="*/ 650449 h 1065228"/>
              <a:gd name="connsiteX2" fmla="*/ 0 w 1536569"/>
              <a:gd name="connsiteY2" fmla="*/ 0 h 106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6569" h="1065228">
                <a:moveTo>
                  <a:pt x="1536569" y="1065228"/>
                </a:moveTo>
                <a:cubicBezTo>
                  <a:pt x="1179136" y="946607"/>
                  <a:pt x="821703" y="827987"/>
                  <a:pt x="565608" y="650449"/>
                </a:cubicBezTo>
                <a:cubicBezTo>
                  <a:pt x="309513" y="472911"/>
                  <a:pt x="154756" y="23645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669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4F02C-1734-7AED-590E-7D4CEB4E3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E39A9CCE-DFFF-49BE-91A5-F988A35E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30813"/>
            <a:ext cx="12192000" cy="81963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CE532-5163-49E5-397D-14465339A8DD}"/>
              </a:ext>
            </a:extLst>
          </p:cNvPr>
          <p:cNvSpPr txBox="1"/>
          <p:nvPr/>
        </p:nvSpPr>
        <p:spPr>
          <a:xfrm>
            <a:off x="11103428" y="174172"/>
            <a:ext cx="731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roadway" pitchFamily="82" charset="7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990997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81F14-FF7D-C640-F4CA-BC2372032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9E560B05-E59A-2593-99DF-7E09A977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679233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A3369B-C6F8-631C-94C2-C50D03D6104E}"/>
              </a:ext>
            </a:extLst>
          </p:cNvPr>
          <p:cNvSpPr/>
          <p:nvPr/>
        </p:nvSpPr>
        <p:spPr>
          <a:xfrm>
            <a:off x="1902426" y="3026112"/>
            <a:ext cx="9051518" cy="1555315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C74460-7E85-1F2C-CC71-EE3DE68A482F}"/>
              </a:ext>
            </a:extLst>
          </p:cNvPr>
          <p:cNvSpPr/>
          <p:nvPr/>
        </p:nvSpPr>
        <p:spPr>
          <a:xfrm>
            <a:off x="1902426" y="5874578"/>
            <a:ext cx="9051519" cy="89386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1747B-0E35-2A6C-D47E-31786A4CFEC8}"/>
              </a:ext>
            </a:extLst>
          </p:cNvPr>
          <p:cNvSpPr txBox="1"/>
          <p:nvPr/>
        </p:nvSpPr>
        <p:spPr>
          <a:xfrm>
            <a:off x="11103428" y="174172"/>
            <a:ext cx="731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roadway" pitchFamily="82" charset="7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5602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542F7-CDCA-E7AD-498A-461AC5154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C83D3F7C-6E6B-C33C-D871-0093EB54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105628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BD77D-A749-3817-1E71-AC88E741D032}"/>
              </a:ext>
            </a:extLst>
          </p:cNvPr>
          <p:cNvSpPr/>
          <p:nvPr/>
        </p:nvSpPr>
        <p:spPr>
          <a:xfrm>
            <a:off x="1902426" y="3376919"/>
            <a:ext cx="9051518" cy="1555315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B669FF-8CEE-CCE2-798A-7BBC6CD9841D}"/>
              </a:ext>
            </a:extLst>
          </p:cNvPr>
          <p:cNvSpPr/>
          <p:nvPr/>
        </p:nvSpPr>
        <p:spPr>
          <a:xfrm>
            <a:off x="1816162" y="5167212"/>
            <a:ext cx="9051519" cy="107256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B0173-DFDA-D745-8462-8085307D6478}"/>
              </a:ext>
            </a:extLst>
          </p:cNvPr>
          <p:cNvSpPr txBox="1"/>
          <p:nvPr/>
        </p:nvSpPr>
        <p:spPr>
          <a:xfrm>
            <a:off x="11103428" y="174172"/>
            <a:ext cx="731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roadway" pitchFamily="8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0733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325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F822D3-1872-44F1-85F6-EC833DC34976}"/>
              </a:ext>
            </a:extLst>
          </p:cNvPr>
          <p:cNvSpPr txBox="1"/>
          <p:nvPr/>
        </p:nvSpPr>
        <p:spPr>
          <a:xfrm>
            <a:off x="517585" y="614282"/>
            <a:ext cx="99491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expected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# ⇓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r>
              <a:rPr lang="en-US" dirty="0">
                <a:solidFill>
                  <a:srgbClr val="080808"/>
                </a:solidFill>
                <a:effectLst/>
              </a:rPr>
              <a:t>.strip()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'one '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'too '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'two '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'three.'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000000"/>
                </a:solidFill>
                <a:effectLst/>
              </a:rPr>
              <a:t>expected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00339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44350-A33B-37A1-10D2-40D6BA81C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3C92AA-4DD4-2DF9-B794-97A8A8633270}"/>
              </a:ext>
            </a:extLst>
          </p:cNvPr>
          <p:cNvSpPr txBox="1"/>
          <p:nvPr/>
        </p:nvSpPr>
        <p:spPr>
          <a:xfrm>
            <a:off x="517585" y="614282"/>
            <a:ext cx="99491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expected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# ⇓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r>
              <a:rPr lang="en-US" dirty="0">
                <a:solidFill>
                  <a:srgbClr val="080808"/>
                </a:solidFill>
                <a:effectLst/>
              </a:rPr>
              <a:t>.strip()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'one '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'too '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'two '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'three.'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000000"/>
                </a:solidFill>
                <a:effectLst/>
              </a:rPr>
              <a:t>expected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50031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42DD4F-304B-AECD-CB95-0D4AEA3C3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62" y="1501475"/>
            <a:ext cx="4064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673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9B6F9-5648-C039-9124-DEB2F94D0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40EA2B-01BC-88F7-4402-0170E15B3B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30" t="2511" r="7964"/>
          <a:stretch/>
        </p:blipFill>
        <p:spPr>
          <a:xfrm>
            <a:off x="891395" y="2739139"/>
            <a:ext cx="1942018" cy="398894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FB0807-9234-0D14-90C8-CC808A2D01B1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C2C42DD9-EFC3-F175-3867-EC2D5CBB95A8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D1C0E2-F0E8-691E-8D73-6E388BAB5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38AA9A-8F78-7DA3-F3BE-930B08D0141E}"/>
                </a:ext>
              </a:extLst>
            </p:cNvPr>
            <p:cNvSpPr txBox="1"/>
            <p:nvPr/>
          </p:nvSpPr>
          <p:spPr>
            <a:xfrm>
              <a:off x="8964604" y="3995362"/>
              <a:ext cx="2080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72E27C-17B5-5C92-22D7-A4EEC83FA6AE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248EB2-313A-31E3-FB13-A27735CFA943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AB0435-CD23-A432-91B1-04B9E9BC512E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CEFCD16-7615-F82B-8480-F2ACA1062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AA4D49-4E90-8FB1-16DC-F4B91F89B5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1649"/>
          <a:stretch/>
        </p:blipFill>
        <p:spPr>
          <a:xfrm>
            <a:off x="8208158" y="2925326"/>
            <a:ext cx="3111268" cy="82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26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ython-Symbol - Technovation Girls">
            <a:extLst>
              <a:ext uri="{FF2B5EF4-FFF2-40B4-BE49-F238E27FC236}">
                <a16:creationId xmlns:a16="http://schemas.microsoft.com/office/drawing/2014/main" id="{3681EC3C-D09F-DB5E-A705-C008CA46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55" y="2579015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00F9E7DD-EDB5-525F-6364-F5855C20678C}"/>
              </a:ext>
            </a:extLst>
          </p:cNvPr>
          <p:cNvSpPr/>
          <p:nvPr/>
        </p:nvSpPr>
        <p:spPr>
          <a:xfrm>
            <a:off x="5467546" y="2903455"/>
            <a:ext cx="1018095" cy="1300899"/>
          </a:xfrm>
          <a:prstGeom prst="stripedRightArrow">
            <a:avLst/>
          </a:prstGeom>
          <a:solidFill>
            <a:schemeClr val="bg1">
              <a:lumMod val="6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5D28362-3946-3054-3B52-009FC9A9E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334144" y="2054167"/>
            <a:ext cx="3183296" cy="318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3042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668037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1696621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2143989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3551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277214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enerative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3903406" y="2376944"/>
            <a:ext cx="36772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retrained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6675546" y="2376944"/>
            <a:ext cx="47593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ransformer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1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0648F-DD79-BD24-99DA-133443954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CC04B0-1EA8-3D7B-CD2E-91D93766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0"/>
            <a:ext cx="8360229" cy="920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585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53E40-0142-4B34-F514-1E6DED2F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AFA56B-B850-088B-93BE-9394DCA54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-83685263"/>
            <a:ext cx="8360229" cy="920550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677A4A-F198-4856-F2CE-2288BCEA8F1A}"/>
              </a:ext>
            </a:extLst>
          </p:cNvPr>
          <p:cNvSpPr/>
          <p:nvPr/>
        </p:nvSpPr>
        <p:spPr>
          <a:xfrm>
            <a:off x="2478657" y="5727940"/>
            <a:ext cx="2409646" cy="31630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41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56FD32-3739-3078-64C3-1B6E8F68C6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550" y="1490089"/>
            <a:ext cx="6540891" cy="417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25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3BC6C06-A08E-7AC3-941C-9387FA05E977}"/>
              </a:ext>
            </a:extLst>
          </p:cNvPr>
          <p:cNvGrpSpPr/>
          <p:nvPr/>
        </p:nvGrpSpPr>
        <p:grpSpPr>
          <a:xfrm>
            <a:off x="203015" y="1199536"/>
            <a:ext cx="5166237" cy="4665206"/>
            <a:chOff x="203015" y="1199536"/>
            <a:chExt cx="5166237" cy="4665206"/>
          </a:xfrm>
        </p:grpSpPr>
        <p:pic>
          <p:nvPicPr>
            <p:cNvPr id="1026" name="Picture 2" descr="Google homepage in 1999">
              <a:extLst>
                <a:ext uri="{FF2B5EF4-FFF2-40B4-BE49-F238E27FC236}">
                  <a16:creationId xmlns:a16="http://schemas.microsoft.com/office/drawing/2014/main" id="{65FBCC4B-F7B5-28EA-29C7-6D0E6EC78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15" y="2130113"/>
              <a:ext cx="5166237" cy="373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ED421E-BC6C-1DED-2254-F3274CC9921B}"/>
                </a:ext>
              </a:extLst>
            </p:cNvPr>
            <p:cNvSpPr txBox="1"/>
            <p:nvPr/>
          </p:nvSpPr>
          <p:spPr>
            <a:xfrm>
              <a:off x="2443732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1999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3869B8-EC1F-D108-48D2-7EE8C9A49D3C}"/>
              </a:ext>
            </a:extLst>
          </p:cNvPr>
          <p:cNvGrpSpPr/>
          <p:nvPr/>
        </p:nvGrpSpPr>
        <p:grpSpPr>
          <a:xfrm>
            <a:off x="6190888" y="1199536"/>
            <a:ext cx="5280128" cy="3528351"/>
            <a:chOff x="6190888" y="1199536"/>
            <a:chExt cx="5280128" cy="35283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D4B368-994F-6D12-A82D-A5BECE17D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0888" y="2130113"/>
              <a:ext cx="5280128" cy="259777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A883A2-02C9-7636-42D4-6BC1059CB2E4}"/>
                </a:ext>
              </a:extLst>
            </p:cNvPr>
            <p:cNvSpPr txBox="1"/>
            <p:nvPr/>
          </p:nvSpPr>
          <p:spPr>
            <a:xfrm>
              <a:off x="8488551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2024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E35B7B-A027-A145-86A7-F2A1E698BCC7}"/>
              </a:ext>
            </a:extLst>
          </p:cNvPr>
          <p:cNvGrpSpPr/>
          <p:nvPr/>
        </p:nvGrpSpPr>
        <p:grpSpPr>
          <a:xfrm>
            <a:off x="4841213" y="646978"/>
            <a:ext cx="1945982" cy="5495026"/>
            <a:chOff x="4841213" y="646978"/>
            <a:chExt cx="1945982" cy="54950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A45083-779E-C2D9-479D-B6C5AF3E0404}"/>
                </a:ext>
              </a:extLst>
            </p:cNvPr>
            <p:cNvCxnSpPr/>
            <p:nvPr/>
          </p:nvCxnSpPr>
          <p:spPr>
            <a:xfrm>
              <a:off x="5814204" y="646978"/>
              <a:ext cx="0" cy="5495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3C408-1EAD-A366-917C-2C07C2A53F8F}"/>
                </a:ext>
              </a:extLst>
            </p:cNvPr>
            <p:cNvSpPr txBox="1"/>
            <p:nvPr/>
          </p:nvSpPr>
          <p:spPr>
            <a:xfrm>
              <a:off x="4841213" y="2743200"/>
              <a:ext cx="194598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27,000 Programmers 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25 years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89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DB139E-B9D7-93FA-0A35-BEBCA5D3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25" y="2609490"/>
            <a:ext cx="10273851" cy="163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520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20" y="2332338"/>
            <a:ext cx="3850640" cy="3850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r="12860"/>
          <a:stretch/>
        </p:blipFill>
        <p:spPr>
          <a:xfrm>
            <a:off x="9788570" y="242493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324433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isidore</a:t>
            </a:r>
            <a:r>
              <a:rPr lang="en-US" sz="1200" dirty="0"/>
              <a:t>/Talks/blob/master/</a:t>
            </a:r>
            <a:r>
              <a:rPr lang="en-US" sz="1200" dirty="0" err="1"/>
              <a:t>TddWithChatGpt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531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8581</TotalTime>
  <Words>1710</Words>
  <Application>Microsoft Macintosh PowerPoint</Application>
  <PresentationFormat>Widescreen</PresentationFormat>
  <Paragraphs>153</Paragraphs>
  <Slides>92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3" baseType="lpstr">
      <vt:lpstr>HeadLineA</vt:lpstr>
      <vt:lpstr>Abadi MT Condensed Light</vt:lpstr>
      <vt:lpstr>Aptos</vt:lpstr>
      <vt:lpstr>Aptos Display</vt:lpstr>
      <vt:lpstr>Arial</vt:lpstr>
      <vt:lpstr>Bradley Hand</vt:lpstr>
      <vt:lpstr>Broadway</vt:lpstr>
      <vt:lpstr>Elephant Pro</vt:lpstr>
      <vt:lpstr>Fira Code</vt:lpstr>
      <vt:lpstr>Ink Free</vt:lpstr>
      <vt:lpstr>Office Theme</vt:lpstr>
      <vt:lpstr>TDD with ChatGPT</vt:lpstr>
      <vt:lpstr>Resources</vt:lpstr>
      <vt:lpstr>Today is  Oct 16th 2024 – 1:30 pm PST</vt:lpstr>
      <vt:lpstr>PowerPoint Presentation</vt:lpstr>
      <vt:lpstr>New Technology  &amp; Battle</vt:lpstr>
      <vt:lpstr>PowerPoint Presentation</vt:lpstr>
      <vt:lpstr>PowerPoint Presentation</vt:lpstr>
      <vt:lpstr>Concept Zero Shot  Prompting</vt:lpstr>
      <vt:lpstr>PowerPoint Presentation</vt:lpstr>
      <vt:lpstr>Concept The Wall</vt:lpstr>
      <vt:lpstr>PowerPoint Presentation</vt:lpstr>
      <vt:lpstr>PowerPoint Presentation</vt:lpstr>
      <vt:lpstr>PowerPoint Presentation</vt:lpstr>
      <vt:lpstr>Concept Zero Shot  Prompting</vt:lpstr>
      <vt:lpstr>PowerPoint Presentation</vt:lpstr>
      <vt:lpstr>PowerPoint Presentation</vt:lpstr>
      <vt:lpstr>PowerPoint Presentation</vt:lpstr>
      <vt:lpstr>Concept The Wall</vt:lpstr>
      <vt:lpstr>Hackea  (Hack + Ikea)</vt:lpstr>
      <vt:lpstr>Parts  Some  assembly required</vt:lpstr>
      <vt:lpstr>PowerPoint Presentation</vt:lpstr>
      <vt:lpstr>PowerPoint Presentation</vt:lpstr>
      <vt:lpstr>Let’s Write a test</vt:lpstr>
      <vt:lpstr>PowerPoint Presentation</vt:lpstr>
      <vt:lpstr>Concept GitHub Co-pilot really good autocomplete</vt:lpstr>
      <vt:lpstr>PowerPoint Presentation</vt:lpstr>
      <vt:lpstr>PowerPoint Presentation</vt:lpstr>
      <vt:lpstr>PowerPoint Presentation</vt:lpstr>
      <vt:lpstr>Concept Multi-step Prompt Here’s the plan,  Here’s the details</vt:lpstr>
      <vt:lpstr>PowerPoint Presentation</vt:lpstr>
      <vt:lpstr>Concept Markdown</vt:lpstr>
      <vt:lpstr>PowerPoint Presentation</vt:lpstr>
      <vt:lpstr>Concept Just the code no explainations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 G</vt:lpstr>
      <vt:lpstr># Generative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Falco, Llewellyn</cp:lastModifiedBy>
  <cp:revision>46</cp:revision>
  <dcterms:created xsi:type="dcterms:W3CDTF">2024-04-01T19:18:34Z</dcterms:created>
  <dcterms:modified xsi:type="dcterms:W3CDTF">2024-10-15T04:34:02Z</dcterms:modified>
</cp:coreProperties>
</file>